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20" r:id="rId3"/>
    <p:sldId id="279" r:id="rId4"/>
    <p:sldId id="331" r:id="rId5"/>
    <p:sldId id="281" r:id="rId6"/>
    <p:sldId id="305" r:id="rId7"/>
    <p:sldId id="332" r:id="rId8"/>
    <p:sldId id="283" r:id="rId9"/>
    <p:sldId id="333" r:id="rId10"/>
    <p:sldId id="334" r:id="rId11"/>
    <p:sldId id="282" r:id="rId12"/>
    <p:sldId id="306" r:id="rId13"/>
    <p:sldId id="321" r:id="rId14"/>
    <p:sldId id="284" r:id="rId15"/>
    <p:sldId id="287" r:id="rId16"/>
    <p:sldId id="322" r:id="rId17"/>
    <p:sldId id="324" r:id="rId18"/>
    <p:sldId id="323" r:id="rId19"/>
    <p:sldId id="325" r:id="rId20"/>
    <p:sldId id="327" r:id="rId21"/>
    <p:sldId id="328" r:id="rId22"/>
    <p:sldId id="326" r:id="rId23"/>
    <p:sldId id="307" r:id="rId24"/>
    <p:sldId id="308" r:id="rId25"/>
    <p:sldId id="335" r:id="rId26"/>
    <p:sldId id="329" r:id="rId27"/>
    <p:sldId id="277" r:id="rId28"/>
    <p:sldId id="309" r:id="rId29"/>
    <p:sldId id="310" r:id="rId30"/>
    <p:sldId id="270" r:id="rId31"/>
    <p:sldId id="276" r:id="rId32"/>
    <p:sldId id="303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615" autoAdjust="0"/>
    <p:restoredTop sz="86357" autoAdjust="0"/>
  </p:normalViewPr>
  <p:slideViewPr>
    <p:cSldViewPr snapToGrid="0" snapToObjects="1">
      <p:cViewPr varScale="1">
        <p:scale>
          <a:sx n="44" d="100"/>
          <a:sy n="44" d="100"/>
        </p:scale>
        <p:origin x="4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0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F97A7-7461-4A98-B1D4-3465340A797C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C026-33B4-46F2-A769-E956AFFF7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17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D6DB61-428C-48EB-AC09-AB3140CA24A2}" type="datetimeFigureOut">
              <a:rPr lang="en-US"/>
              <a:pPr>
                <a:defRPr/>
              </a:pPr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6F151-08CC-4151-B251-0549BB296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3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201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8201"/>
            <a:ext cx="8229600" cy="3877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4088"/>
            <a:ext cx="8229600" cy="1035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043113"/>
            <a:ext cx="8229600" cy="452596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54088"/>
            <a:ext cx="8229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431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x.doi.org/10.1038/nature19112" TargetMode="External"/><Relationship Id="rId2" Type="http://schemas.openxmlformats.org/officeDocument/2006/relationships/hyperlink" Target="https://en.wikipedia.org/wiki/Digital_object_identifi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jm.org/doi/full/10.1056/NEJMc170015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Opioids: Past, Present, and Future</a:t>
            </a:r>
            <a:br>
              <a:rPr lang="en-US" sz="2400" i="1" dirty="0"/>
            </a:br>
            <a:br>
              <a:rPr lang="en-US" sz="2400" i="1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6442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Andrew Coop, PhD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Professor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Associate Dean for Academic Affairs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786161" y="18204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Goals:</a:t>
            </a:r>
          </a:p>
          <a:p>
            <a:endParaRPr lang="en-US" altLang="en-US" sz="3600" b="1" dirty="0"/>
          </a:p>
          <a:p>
            <a:r>
              <a:rPr lang="en-US" altLang="en-US" sz="3600" b="1" dirty="0"/>
              <a:t>NCE with no tolerance or dependence</a:t>
            </a:r>
          </a:p>
          <a:p>
            <a:endParaRPr lang="en-US" altLang="en-US" sz="3600" b="1" dirty="0"/>
          </a:p>
          <a:p>
            <a:r>
              <a:rPr lang="en-US" altLang="en-US" sz="3600" b="1" dirty="0"/>
              <a:t>NCE with no dependence, together with formulation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014761" y="4418718"/>
            <a:ext cx="731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dirty="0"/>
              <a:t>New molecular entities and prodrugs</a:t>
            </a:r>
          </a:p>
          <a:p>
            <a:pPr algn="ctr"/>
            <a:r>
              <a:rPr lang="en-US" altLang="en-US" sz="2800" dirty="0"/>
              <a:t>Combinations (of above)</a:t>
            </a:r>
          </a:p>
          <a:p>
            <a:pPr algn="ctr"/>
            <a:r>
              <a:rPr lang="en-US" altLang="en-US" sz="2800" dirty="0"/>
              <a:t>Novel approaches (other, not captured above)</a:t>
            </a:r>
          </a:p>
          <a:p>
            <a:endParaRPr lang="en-US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56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21365" y="92410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Mechanism of mu agonists</a:t>
            </a:r>
          </a:p>
          <a:p>
            <a:r>
              <a:rPr lang="en-US" altLang="en-US" sz="3600" b="1" dirty="0"/>
              <a:t>Dependence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50235" y="2335231"/>
            <a:ext cx="804353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200" dirty="0"/>
              <a:t>Agonist</a:t>
            </a:r>
          </a:p>
          <a:p>
            <a:pPr algn="ctr"/>
            <a:endParaRPr lang="en-US" altLang="en-US" sz="3200" dirty="0"/>
          </a:p>
          <a:p>
            <a:pPr algn="ctr"/>
            <a:endParaRPr lang="en-US" altLang="en-US" sz="3200" dirty="0"/>
          </a:p>
          <a:p>
            <a:pPr algn="ctr"/>
            <a:r>
              <a:rPr lang="en-US" altLang="en-US" sz="3200" dirty="0"/>
              <a:t>Receptor</a:t>
            </a:r>
          </a:p>
          <a:p>
            <a:pPr algn="ctr"/>
            <a:endParaRPr lang="en-US" altLang="en-US" sz="3200" dirty="0"/>
          </a:p>
          <a:p>
            <a:pPr algn="ctr"/>
            <a:endParaRPr lang="en-US" altLang="en-US" sz="3200" dirty="0"/>
          </a:p>
          <a:p>
            <a:pPr algn="ctr"/>
            <a:r>
              <a:rPr lang="en-US" altLang="en-US" sz="3200" dirty="0"/>
              <a:t>G-protein		beta-</a:t>
            </a:r>
            <a:r>
              <a:rPr lang="en-US" altLang="en-US" sz="3200" dirty="0" err="1"/>
              <a:t>Arrestin</a:t>
            </a:r>
            <a:r>
              <a:rPr lang="en-US" altLang="en-US" sz="3200" dirty="0"/>
              <a:t> 2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136604" y="4316819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976037" y="4316819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91002" y="4448621"/>
            <a:ext cx="1697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dirty="0"/>
              <a:t>Biased agonist</a:t>
            </a:r>
          </a:p>
        </p:txBody>
      </p:sp>
    </p:spTree>
    <p:extLst>
      <p:ext uri="{BB962C8B-B14F-4D97-AF65-F5344CB8AC3E}">
        <p14:creationId xmlns:p14="http://schemas.microsoft.com/office/powerpoint/2010/main" val="179006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0142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Opportunities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2772" y="1449423"/>
            <a:ext cx="8229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000" dirty="0"/>
          </a:p>
          <a:p>
            <a:r>
              <a:rPr lang="en-US" altLang="en-US" sz="4000" dirty="0"/>
              <a:t>Peripheral agonists</a:t>
            </a:r>
          </a:p>
          <a:p>
            <a:r>
              <a:rPr lang="en-US" altLang="en-US" sz="4000" dirty="0"/>
              <a:t>Pharmacokinetics</a:t>
            </a:r>
          </a:p>
          <a:p>
            <a:r>
              <a:rPr lang="en-US" altLang="en-US" sz="4000" dirty="0"/>
              <a:t>Functional selectivity/biased </a:t>
            </a:r>
            <a:r>
              <a:rPr lang="en-US" altLang="en-US" sz="4000" dirty="0" err="1"/>
              <a:t>agonism</a:t>
            </a:r>
            <a:endParaRPr lang="en-US" altLang="en-US" sz="4000" dirty="0"/>
          </a:p>
          <a:p>
            <a:r>
              <a:rPr lang="en-US" altLang="en-US" sz="4000" dirty="0" err="1"/>
              <a:t>Polypharmacology</a:t>
            </a:r>
            <a:r>
              <a:rPr lang="en-US" altLang="en-US" sz="4000" dirty="0"/>
              <a:t> </a:t>
            </a:r>
          </a:p>
          <a:p>
            <a:pPr algn="ctr"/>
            <a:r>
              <a:rPr lang="en-US" altLang="en-US" sz="4000" dirty="0"/>
              <a:t>		(including receptor oligomers)</a:t>
            </a:r>
          </a:p>
          <a:p>
            <a:pPr algn="ctr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3371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0142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Opportunities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2772" y="1449423"/>
            <a:ext cx="8229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000" dirty="0"/>
          </a:p>
          <a:p>
            <a:r>
              <a:rPr lang="en-US" altLang="en-US" sz="4000" dirty="0">
                <a:solidFill>
                  <a:srgbClr val="FF0000"/>
                </a:solidFill>
              </a:rPr>
              <a:t>Peripheral agonists</a:t>
            </a:r>
          </a:p>
          <a:p>
            <a:r>
              <a:rPr lang="en-US" altLang="en-US" sz="4000" dirty="0"/>
              <a:t>Pharmacokinetics</a:t>
            </a:r>
          </a:p>
          <a:p>
            <a:r>
              <a:rPr lang="en-US" altLang="en-US" sz="4000" dirty="0"/>
              <a:t>Functional selectivity/biased </a:t>
            </a:r>
            <a:r>
              <a:rPr lang="en-US" altLang="en-US" sz="4000" dirty="0" err="1"/>
              <a:t>agonism</a:t>
            </a:r>
            <a:endParaRPr lang="en-US" altLang="en-US" sz="4000" dirty="0"/>
          </a:p>
          <a:p>
            <a:r>
              <a:rPr lang="en-US" altLang="en-US" sz="4000" dirty="0" err="1"/>
              <a:t>Polypharmacology</a:t>
            </a:r>
            <a:r>
              <a:rPr lang="en-US" altLang="en-US" sz="4000" dirty="0"/>
              <a:t> </a:t>
            </a:r>
          </a:p>
          <a:p>
            <a:pPr algn="ctr"/>
            <a:r>
              <a:rPr lang="en-US" altLang="en-US" sz="4000" dirty="0"/>
              <a:t>		(including receptor oligomers)</a:t>
            </a:r>
          </a:p>
          <a:p>
            <a:pPr algn="ctr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99268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47577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Peripheral Antagonists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32840"/>
              </p:ext>
            </p:extLst>
          </p:nvPr>
        </p:nvGraphicFramePr>
        <p:xfrm>
          <a:off x="1752600" y="1671084"/>
          <a:ext cx="5638800" cy="490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0" name="CS ChemDraw Drawing" r:id="rId3" imgW="4424680" imgH="3848100" progId="ChemDraw.Document.5.0">
                  <p:embed/>
                </p:oleObj>
              </mc:Choice>
              <mc:Fallback>
                <p:oleObj name="CS ChemDraw Drawing" r:id="rId3" imgW="4424680" imgH="384810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1084"/>
                        <a:ext cx="5638800" cy="490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4708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11359" y="1604521"/>
            <a:ext cx="3190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err="1"/>
              <a:t>Alvimopan</a:t>
            </a:r>
            <a:r>
              <a:rPr lang="en-US" altLang="en-US" dirty="0"/>
              <a:t> (antagonist)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09800" y="930275"/>
            <a:ext cx="45450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b="1" dirty="0"/>
              <a:t>Peripheral Mu Agents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151569"/>
              </p:ext>
            </p:extLst>
          </p:nvPr>
        </p:nvGraphicFramePr>
        <p:xfrm>
          <a:off x="2856615" y="1835353"/>
          <a:ext cx="480060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CS ChemDraw Drawing" r:id="rId3" imgW="3512820" imgH="1366520" progId="ChemDraw.Document.5.0">
                  <p:embed/>
                </p:oleObj>
              </mc:Choice>
              <mc:Fallback>
                <p:oleObj name="CS ChemDraw Drawing" r:id="rId3" imgW="3512820" imgH="1366520" progId="ChemDraw.Document.5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615" y="1835353"/>
                        <a:ext cx="480060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307" name="Picture 91" descr="Loperamide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223" y="3742660"/>
            <a:ext cx="4564912" cy="2484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0722" y="3770939"/>
            <a:ext cx="29161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err="1"/>
              <a:t>Loperamide</a:t>
            </a:r>
            <a:r>
              <a:rPr lang="en-US" altLang="en-US" dirty="0"/>
              <a:t> (agonist) </a:t>
            </a:r>
          </a:p>
        </p:txBody>
      </p:sp>
    </p:spTree>
    <p:extLst>
      <p:ext uri="{BB962C8B-B14F-4D97-AF65-F5344CB8AC3E}">
        <p14:creationId xmlns:p14="http://schemas.microsoft.com/office/powerpoint/2010/main" val="2940429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91151" y="4507209"/>
            <a:ext cx="586654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CR845</a:t>
            </a:r>
          </a:p>
          <a:p>
            <a:pPr algn="ctr"/>
            <a:r>
              <a:rPr lang="en-US" altLang="en-US" dirty="0"/>
              <a:t>Peripheral kappa agonist</a:t>
            </a:r>
          </a:p>
          <a:p>
            <a:pPr algn="ctr"/>
            <a:r>
              <a:rPr lang="en-US" altLang="en-US" dirty="0"/>
              <a:t>Completed Phase II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http://www.caratherapeutics.com/cr845.shtml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13807" y="903620"/>
            <a:ext cx="2621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 err="1"/>
              <a:t>Difelikefalin</a:t>
            </a:r>
            <a:endParaRPr lang="en-US" sz="3600" b="1" dirty="0"/>
          </a:p>
        </p:txBody>
      </p:sp>
      <p:pic>
        <p:nvPicPr>
          <p:cNvPr id="23554" name="Picture 2" descr="Difelikefali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275" y="1549951"/>
            <a:ext cx="5414596" cy="2683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839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0142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Opportunities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2772" y="1449423"/>
            <a:ext cx="8229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000" dirty="0"/>
          </a:p>
          <a:p>
            <a:r>
              <a:rPr lang="en-US" altLang="en-US" sz="4000" dirty="0"/>
              <a:t>Peripheral agonists</a:t>
            </a:r>
          </a:p>
          <a:p>
            <a:r>
              <a:rPr lang="en-US" altLang="en-US" sz="4000" dirty="0">
                <a:solidFill>
                  <a:srgbClr val="FF0000"/>
                </a:solidFill>
              </a:rPr>
              <a:t>Pharmacokinetics</a:t>
            </a:r>
          </a:p>
          <a:p>
            <a:r>
              <a:rPr lang="en-US" altLang="en-US" sz="4000" dirty="0"/>
              <a:t>Functional selectivity/biased </a:t>
            </a:r>
            <a:r>
              <a:rPr lang="en-US" altLang="en-US" sz="4000" dirty="0" err="1"/>
              <a:t>agonism</a:t>
            </a:r>
            <a:endParaRPr lang="en-US" altLang="en-US" sz="4000" dirty="0"/>
          </a:p>
          <a:p>
            <a:r>
              <a:rPr lang="en-US" altLang="en-US" sz="4000" dirty="0" err="1"/>
              <a:t>Polypharmacology</a:t>
            </a:r>
            <a:r>
              <a:rPr lang="en-US" altLang="en-US" sz="4000" dirty="0"/>
              <a:t> </a:t>
            </a:r>
          </a:p>
          <a:p>
            <a:pPr algn="ctr"/>
            <a:r>
              <a:rPr lang="en-US" altLang="en-US" sz="4000" dirty="0"/>
              <a:t>		(including receptor oligomers)</a:t>
            </a:r>
          </a:p>
          <a:p>
            <a:pPr algn="ctr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62621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72136" y="2274372"/>
            <a:ext cx="664489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PEGylated agonist (similar to </a:t>
            </a:r>
            <a:r>
              <a:rPr lang="en-US" altLang="en-US" dirty="0" err="1"/>
              <a:t>naloxegol</a:t>
            </a:r>
            <a:r>
              <a:rPr lang="en-US" altLang="en-US" dirty="0"/>
              <a:t>)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In Phase III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Pharmacokinetic approach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Liking scores no different to placebo orally</a:t>
            </a:r>
          </a:p>
          <a:p>
            <a:pPr algn="ctr"/>
            <a:endParaRPr lang="en-US" altLang="en-US" dirty="0"/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http://www.nektar.com/pipeline/rd-pipeline/nktr-181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13807" y="903620"/>
            <a:ext cx="23647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/>
              <a:t>NKTR-181</a:t>
            </a:r>
          </a:p>
        </p:txBody>
      </p:sp>
    </p:spTree>
    <p:extLst>
      <p:ext uri="{BB962C8B-B14F-4D97-AF65-F5344CB8AC3E}">
        <p14:creationId xmlns:p14="http://schemas.microsoft.com/office/powerpoint/2010/main" val="4207822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0142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Opportunities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2772" y="1449423"/>
            <a:ext cx="8229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000" dirty="0"/>
          </a:p>
          <a:p>
            <a:r>
              <a:rPr lang="en-US" altLang="en-US" sz="4000" dirty="0"/>
              <a:t>Peripheral agonists</a:t>
            </a:r>
          </a:p>
          <a:p>
            <a:r>
              <a:rPr lang="en-US" altLang="en-US" sz="4000" dirty="0"/>
              <a:t>Pharmacokinetics</a:t>
            </a:r>
          </a:p>
          <a:p>
            <a:r>
              <a:rPr lang="en-US" altLang="en-US" sz="4000" dirty="0">
                <a:solidFill>
                  <a:srgbClr val="FF0000"/>
                </a:solidFill>
              </a:rPr>
              <a:t>Functional selectivity/biased </a:t>
            </a:r>
            <a:r>
              <a:rPr lang="en-US" altLang="en-US" sz="4000" dirty="0" err="1">
                <a:solidFill>
                  <a:srgbClr val="FF0000"/>
                </a:solidFill>
              </a:rPr>
              <a:t>agonism</a:t>
            </a:r>
            <a:endParaRPr lang="en-US" altLang="en-US" sz="4000" dirty="0">
              <a:solidFill>
                <a:srgbClr val="FF0000"/>
              </a:solidFill>
            </a:endParaRPr>
          </a:p>
          <a:p>
            <a:r>
              <a:rPr lang="en-US" altLang="en-US" sz="4000" dirty="0" err="1"/>
              <a:t>Polypharmacology</a:t>
            </a:r>
            <a:r>
              <a:rPr lang="en-US" altLang="en-US" sz="4000" dirty="0"/>
              <a:t> </a:t>
            </a:r>
          </a:p>
          <a:p>
            <a:pPr algn="ctr"/>
            <a:r>
              <a:rPr lang="en-US" altLang="en-US" sz="4000" dirty="0"/>
              <a:t>		(including receptor oligomers)</a:t>
            </a:r>
          </a:p>
          <a:p>
            <a:pPr algn="ctr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2542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971476"/>
            <a:ext cx="7772400" cy="1470025"/>
          </a:xfrm>
        </p:spPr>
        <p:txBody>
          <a:bodyPr/>
          <a:lstStyle/>
          <a:p>
            <a:br>
              <a:rPr lang="en-US" sz="3600" dirty="0"/>
            </a:br>
            <a:r>
              <a:rPr lang="en-US" sz="3600" dirty="0"/>
              <a:t> </a:t>
            </a:r>
            <a:r>
              <a:rPr lang="en-US" sz="3600" b="1" i="1" dirty="0"/>
              <a:t>Disclosure of Interest</a:t>
            </a:r>
            <a:br>
              <a:rPr lang="en-US" sz="2400" i="1" dirty="0"/>
            </a:br>
            <a:br>
              <a:rPr lang="en-US" sz="2400" i="1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3842"/>
            <a:ext cx="6400800" cy="175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Andrew Coop, PhD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CSO and Co-Founder of ALT Pharmaceutics, LLC</a:t>
            </a:r>
          </a:p>
        </p:txBody>
      </p:sp>
    </p:spTree>
    <p:extLst>
      <p:ext uri="{BB962C8B-B14F-4D97-AF65-F5344CB8AC3E}">
        <p14:creationId xmlns:p14="http://schemas.microsoft.com/office/powerpoint/2010/main" val="1729621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473404" y="3784195"/>
            <a:ext cx="565090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Functionally selective mu agonist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Lessened reinforcement</a:t>
            </a:r>
          </a:p>
          <a:p>
            <a:pPr algn="ctr"/>
            <a:r>
              <a:rPr lang="en-US" altLang="en-US" dirty="0"/>
              <a:t>Less respiratory depression and constipation</a:t>
            </a:r>
          </a:p>
          <a:p>
            <a:pPr algn="ctr"/>
            <a:endParaRPr lang="en-US" altLang="en-US" dirty="0"/>
          </a:p>
          <a:p>
            <a:pPr algn="ctr"/>
            <a:endParaRPr lang="en-US" altLang="en-US" dirty="0"/>
          </a:p>
          <a:p>
            <a:pPr algn="ctr"/>
            <a:r>
              <a:rPr lang="en-US" i="1" dirty="0"/>
              <a:t>Nature. </a:t>
            </a:r>
            <a:r>
              <a:rPr lang="en-US" i="1" dirty="0">
                <a:hlinkClick r:id="rId2" tooltip="Digital object identifier"/>
              </a:rPr>
              <a:t>doi</a:t>
            </a:r>
            <a:r>
              <a:rPr lang="en-US" i="1" dirty="0"/>
              <a:t>:</a:t>
            </a:r>
            <a:r>
              <a:rPr lang="en-US" i="1" dirty="0">
                <a:hlinkClick r:id="rId3"/>
              </a:rPr>
              <a:t>10.1038/nature19112</a:t>
            </a:r>
            <a:r>
              <a:rPr lang="en-US" i="1" dirty="0"/>
              <a:t>.</a:t>
            </a:r>
            <a:endParaRPr lang="en-US" alt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439592" y="820816"/>
            <a:ext cx="15696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/>
              <a:t>PZN21</a:t>
            </a:r>
          </a:p>
        </p:txBody>
      </p:sp>
      <p:pic>
        <p:nvPicPr>
          <p:cNvPr id="25602" name="Picture 2" descr="PZM21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04" y="1594885"/>
            <a:ext cx="6052436" cy="203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784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605796" y="4137877"/>
            <a:ext cx="12372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TRV130</a:t>
            </a:r>
          </a:p>
          <a:p>
            <a:pPr algn="ctr"/>
            <a:endParaRPr lang="en-US" alt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13807" y="903620"/>
            <a:ext cx="23903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 err="1"/>
              <a:t>Oliceridine</a:t>
            </a:r>
            <a:endParaRPr lang="en-US" sz="3600" b="1" dirty="0"/>
          </a:p>
        </p:txBody>
      </p:sp>
      <p:pic>
        <p:nvPicPr>
          <p:cNvPr id="27650" name="Picture 2" descr="TRV130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652" y="1652087"/>
            <a:ext cx="3735202" cy="2305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810016" y="4553375"/>
            <a:ext cx="482882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Functionally selective mu agonist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Lower respiratory depression</a:t>
            </a:r>
          </a:p>
          <a:p>
            <a:pPr algn="ctr"/>
            <a:endParaRPr lang="en-US" altLang="en-US" dirty="0"/>
          </a:p>
          <a:p>
            <a:pPr algn="ctr"/>
            <a:r>
              <a:rPr lang="en-US" altLang="en-US" dirty="0"/>
              <a:t>http://www.trevena.com/TRV130.php</a:t>
            </a:r>
          </a:p>
        </p:txBody>
      </p:sp>
    </p:spTree>
    <p:extLst>
      <p:ext uri="{BB962C8B-B14F-4D97-AF65-F5344CB8AC3E}">
        <p14:creationId xmlns:p14="http://schemas.microsoft.com/office/powerpoint/2010/main" val="1153364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0142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Opportunities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2772" y="1449423"/>
            <a:ext cx="8229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sz="4000" dirty="0"/>
          </a:p>
          <a:p>
            <a:r>
              <a:rPr lang="en-US" altLang="en-US" sz="4000" dirty="0"/>
              <a:t>Peripheral agonists</a:t>
            </a:r>
          </a:p>
          <a:p>
            <a:r>
              <a:rPr lang="en-US" altLang="en-US" sz="4000" dirty="0"/>
              <a:t>Pharmacokinetics</a:t>
            </a:r>
          </a:p>
          <a:p>
            <a:r>
              <a:rPr lang="en-US" altLang="en-US" sz="4000" dirty="0"/>
              <a:t>Functional selectivity/biased </a:t>
            </a:r>
            <a:r>
              <a:rPr lang="en-US" altLang="en-US" sz="4000" dirty="0" err="1"/>
              <a:t>agonism</a:t>
            </a:r>
            <a:endParaRPr lang="en-US" altLang="en-US" sz="4000" dirty="0"/>
          </a:p>
          <a:p>
            <a:r>
              <a:rPr lang="en-US" altLang="en-US" sz="4000" dirty="0" err="1">
                <a:solidFill>
                  <a:srgbClr val="FF0000"/>
                </a:solidFill>
              </a:rPr>
              <a:t>Polypharmacology</a:t>
            </a:r>
            <a:r>
              <a:rPr lang="en-US" altLang="en-US" sz="4000" dirty="0"/>
              <a:t> </a:t>
            </a:r>
          </a:p>
          <a:p>
            <a:pPr algn="ctr"/>
            <a:r>
              <a:rPr lang="en-US" altLang="en-US" sz="4000" dirty="0"/>
              <a:t>		(including receptor oligomers)</a:t>
            </a:r>
          </a:p>
          <a:p>
            <a:pPr algn="ctr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25425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6470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i="1" dirty="0" err="1"/>
              <a:t>Polypharmacology</a:t>
            </a:r>
            <a:endParaRPr lang="en-US" altLang="en-US" sz="3600" b="1" i="1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46567" y="1548215"/>
            <a:ext cx="8468833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600" dirty="0">
                <a:latin typeface="+mn-lt"/>
              </a:rPr>
              <a:t>Interaction with two systems, where the secondary modulates the effects of the primary</a:t>
            </a:r>
          </a:p>
          <a:p>
            <a:endParaRPr lang="en-US" sz="800" dirty="0">
              <a:latin typeface="+mn-lt"/>
            </a:endParaRPr>
          </a:p>
          <a:p>
            <a:endParaRPr lang="en-US" sz="800" dirty="0">
              <a:latin typeface="+mn-lt"/>
            </a:endParaRPr>
          </a:p>
          <a:p>
            <a:r>
              <a:rPr lang="en-US" sz="2800" dirty="0" err="1">
                <a:latin typeface="+mn-lt"/>
              </a:rPr>
              <a:t>Morphy</a:t>
            </a:r>
            <a:r>
              <a:rPr lang="en-US" sz="2800" dirty="0">
                <a:latin typeface="+mn-lt"/>
              </a:rPr>
              <a:t>, Harris: </a:t>
            </a:r>
            <a:r>
              <a:rPr lang="en-US" sz="2800" i="1" dirty="0">
                <a:latin typeface="+mn-lt"/>
              </a:rPr>
              <a:t>Designing multi-target drugs</a:t>
            </a:r>
            <a:r>
              <a:rPr lang="en-US" sz="2800" dirty="0">
                <a:latin typeface="+mn-lt"/>
              </a:rPr>
              <a:t>. RSC Drug Discovery Series. 2012, Cambridge: RSC Publishing</a:t>
            </a:r>
          </a:p>
          <a:p>
            <a:endParaRPr lang="en-US" altLang="en-US" sz="800" dirty="0">
              <a:latin typeface="+mn-lt"/>
            </a:endParaRPr>
          </a:p>
          <a:p>
            <a:r>
              <a:rPr lang="en-US" altLang="en-US" sz="2800" dirty="0">
                <a:latin typeface="+mn-lt"/>
              </a:rPr>
              <a:t>Coop, Fletcher, MacKerell: AAPS Newsmagazine, July, 2015</a:t>
            </a:r>
          </a:p>
          <a:p>
            <a:endParaRPr lang="en-US" altLang="en-US" sz="900" dirty="0">
              <a:latin typeface="+mn-lt"/>
            </a:endParaRPr>
          </a:p>
          <a:p>
            <a:r>
              <a:rPr lang="en-US" altLang="en-US" sz="2800" dirty="0">
                <a:latin typeface="+mn-lt"/>
              </a:rPr>
              <a:t>Schiller: Bi- or multifunctional opioid peptide drugs. Life </a:t>
            </a:r>
            <a:r>
              <a:rPr lang="en-US" altLang="en-US" sz="2800" dirty="0" err="1">
                <a:latin typeface="+mn-lt"/>
              </a:rPr>
              <a:t>Sci</a:t>
            </a:r>
            <a:r>
              <a:rPr lang="en-US" altLang="en-US" sz="2800" dirty="0">
                <a:latin typeface="+mn-lt"/>
              </a:rPr>
              <a:t>, 2010. 86, 598.</a:t>
            </a:r>
          </a:p>
        </p:txBody>
      </p:sp>
    </p:spTree>
    <p:extLst>
      <p:ext uri="{BB962C8B-B14F-4D97-AF65-F5344CB8AC3E}">
        <p14:creationId xmlns:p14="http://schemas.microsoft.com/office/powerpoint/2010/main" val="2385485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22005" y="757199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i="1" dirty="0"/>
              <a:t>Systems that modulate mu tolerance and dependence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906659" y="2264141"/>
            <a:ext cx="76844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CB1 antagonists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Toll-like receptor 4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 err="1"/>
              <a:t>Adrenergics</a:t>
            </a:r>
            <a:endParaRPr lang="en-US" sz="2800" dirty="0"/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NMDA antagonists</a:t>
            </a:r>
          </a:p>
          <a:p>
            <a:pPr marL="342900" indent="-342900" fontAlgn="auto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>
                <a:latin typeface="Symbol" panose="05050102010706020507" pitchFamily="18" charset="2"/>
              </a:rPr>
              <a:t>b</a:t>
            </a:r>
            <a:r>
              <a:rPr lang="en-US" sz="2800" dirty="0"/>
              <a:t>-</a:t>
            </a:r>
            <a:r>
              <a:rPr lang="en-US" sz="2800" dirty="0" err="1"/>
              <a:t>Arrestins</a:t>
            </a:r>
            <a:endParaRPr lang="en-US" sz="2800" dirty="0"/>
          </a:p>
          <a:p>
            <a:pPr marL="342900" indent="-342900" fontAlgn="auto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Delta opioid antagonists</a:t>
            </a:r>
          </a:p>
          <a:p>
            <a:pPr marL="342900" indent="-342900" fontAlgn="auto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ORL1 agonists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7410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22005" y="757199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b="1" i="1" dirty="0"/>
              <a:t>Systems that modulate mu tolerance and dependence</a:t>
            </a:r>
          </a:p>
        </p:txBody>
      </p:sp>
      <p:sp>
        <p:nvSpPr>
          <p:cNvPr id="2" name="Rectangle 1"/>
          <p:cNvSpPr/>
          <p:nvPr/>
        </p:nvSpPr>
        <p:spPr>
          <a:xfrm>
            <a:off x="906659" y="2264141"/>
            <a:ext cx="768444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CB1 antagonists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Toll-like receptor 4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 err="1"/>
              <a:t>Adrenergics</a:t>
            </a:r>
            <a:endParaRPr lang="en-US" sz="2800" dirty="0"/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NMDA antagonists</a:t>
            </a:r>
          </a:p>
          <a:p>
            <a:pPr marL="342900" indent="-342900" fontAlgn="auto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>
                <a:latin typeface="Symbol" panose="05050102010706020507" pitchFamily="18" charset="2"/>
              </a:rPr>
              <a:t>b</a:t>
            </a:r>
            <a:r>
              <a:rPr lang="en-US" sz="2800" dirty="0"/>
              <a:t>-</a:t>
            </a:r>
            <a:r>
              <a:rPr lang="en-US" sz="2800" dirty="0" err="1"/>
              <a:t>Arrestins</a:t>
            </a:r>
            <a:endParaRPr lang="en-US" sz="2800" dirty="0"/>
          </a:p>
          <a:p>
            <a:pPr marL="342900" indent="-342900" fontAlgn="auto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b="1" i="1" dirty="0"/>
              <a:t>Delta opioid antagonists</a:t>
            </a:r>
          </a:p>
          <a:p>
            <a:pPr marL="342900" indent="-342900" fontAlgn="auto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b="1" i="1" dirty="0"/>
              <a:t>ORL1 agonists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0401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6903" y="5858203"/>
            <a:ext cx="77905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Mu/ORL1 agonist		http://www.pnas.org/content/113/37/E5511</a:t>
            </a:r>
          </a:p>
          <a:p>
            <a:pPr algn="ctr"/>
            <a:r>
              <a:rPr lang="en-US" altLang="en-US" dirty="0"/>
              <a:t>https://supplementpolice.com/bu08028/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132067" y="722866"/>
            <a:ext cx="19800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600" b="1" dirty="0"/>
              <a:t>BU08028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33508" y="4487755"/>
            <a:ext cx="59771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/>
              <a:t>Few reinforcing effects in non-human primates</a:t>
            </a:r>
          </a:p>
          <a:p>
            <a:pPr algn="ctr"/>
            <a:r>
              <a:rPr lang="en-US" altLang="en-US" dirty="0"/>
              <a:t>Low respiratory depression</a:t>
            </a:r>
          </a:p>
          <a:p>
            <a:pPr algn="ctr"/>
            <a:r>
              <a:rPr lang="en-US" altLang="en-US" dirty="0"/>
              <a:t>No signs of dependence</a:t>
            </a:r>
          </a:p>
        </p:txBody>
      </p:sp>
      <p:pic>
        <p:nvPicPr>
          <p:cNvPr id="29698" name="Picture 2" descr="https://i0.wp.com/supplementpolice.com/wp-content/uploads/2016/09/bu08028.jpg?resize=696%2C449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958" y="1369197"/>
            <a:ext cx="4636487" cy="2991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444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8018" y="2378886"/>
            <a:ext cx="507947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Morphine and </a:t>
            </a:r>
            <a:r>
              <a:rPr lang="en-US" sz="2800" dirty="0" err="1"/>
              <a:t>naltrindole</a:t>
            </a:r>
            <a:endParaRPr lang="en-US" sz="2800" dirty="0"/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Two opioids tethered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Peptides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AutoNum type="arabicPlain"/>
              <a:defRPr/>
            </a:pPr>
            <a:r>
              <a:rPr lang="en-US" sz="2800" dirty="0"/>
              <a:t>Small molecule alkaloids</a:t>
            </a:r>
          </a:p>
        </p:txBody>
      </p:sp>
      <p:sp>
        <p:nvSpPr>
          <p:cNvPr id="6" name="Rectangle 5"/>
          <p:cNvSpPr/>
          <p:nvPr/>
        </p:nvSpPr>
        <p:spPr>
          <a:xfrm>
            <a:off x="1417022" y="1139159"/>
            <a:ext cx="63128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dirty="0"/>
              <a:t>Mu </a:t>
            </a:r>
            <a:r>
              <a:rPr lang="en-US" sz="2800" i="1" dirty="0" err="1"/>
              <a:t>agonism</a:t>
            </a:r>
            <a:r>
              <a:rPr lang="en-US" sz="2800" i="1" dirty="0"/>
              <a:t> and delta antagonism</a:t>
            </a:r>
          </a:p>
        </p:txBody>
      </p:sp>
    </p:spTree>
    <p:extLst>
      <p:ext uri="{BB962C8B-B14F-4D97-AF65-F5344CB8AC3E}">
        <p14:creationId xmlns:p14="http://schemas.microsoft.com/office/powerpoint/2010/main" val="888528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22005" y="604357"/>
            <a:ext cx="7772400" cy="1470025"/>
          </a:xfrm>
        </p:spPr>
        <p:txBody>
          <a:bodyPr/>
          <a:lstStyle/>
          <a:p>
            <a:pPr marL="342900" indent="-342900" eaLnBrk="1" fontAlgn="auto" hangingPunct="1">
              <a:spcAft>
                <a:spcPts val="0"/>
              </a:spcAft>
              <a:defRPr/>
            </a:pPr>
            <a:r>
              <a:rPr lang="en-US" sz="3600" b="1" i="1" dirty="0"/>
              <a:t>Two opioids tethered (oligomers?)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559347"/>
              </p:ext>
            </p:extLst>
          </p:nvPr>
        </p:nvGraphicFramePr>
        <p:xfrm>
          <a:off x="1832530" y="1952330"/>
          <a:ext cx="4965171" cy="295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2" name="CS ChemDraw Drawing" r:id="rId3" imgW="3202966" imgH="1909170" progId="ChemDraw.Document.6.0">
                  <p:embed/>
                </p:oleObj>
              </mc:Choice>
              <mc:Fallback>
                <p:oleObj name="CS ChemDraw Drawing" r:id="rId3" imgW="3202966" imgH="190917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2530" y="1952330"/>
                        <a:ext cx="4965171" cy="2959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169582" y="5491732"/>
            <a:ext cx="7474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/>
              <a:t>Portoghese</a:t>
            </a:r>
            <a:endParaRPr lang="en-US" sz="2000" dirty="0"/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International Journal of Medicinal Chemistry, 2012, </a:t>
            </a:r>
            <a:r>
              <a:rPr lang="fr-FR" sz="1400" dirty="0"/>
              <a:t>Article ID 327257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8504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i="1" dirty="0"/>
              <a:t>Peptides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800100" y="1756143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Dual profile peptides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Schiller:  Nat </a:t>
            </a:r>
            <a:r>
              <a:rPr lang="en-US" sz="2800" dirty="0" err="1">
                <a:solidFill>
                  <a:schemeClr val="tx1"/>
                </a:solidFill>
              </a:rPr>
              <a:t>Struct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Mol</a:t>
            </a:r>
            <a:r>
              <a:rPr lang="en-US" sz="2800" dirty="0">
                <a:solidFill>
                  <a:schemeClr val="tx1"/>
                </a:solidFill>
              </a:rPr>
              <a:t> Biol. 2015</a:t>
            </a:r>
          </a:p>
          <a:p>
            <a:r>
              <a:rPr lang="en-US" sz="2800" dirty="0" err="1">
                <a:solidFill>
                  <a:schemeClr val="tx1"/>
                </a:solidFill>
              </a:rPr>
              <a:t>doi</a:t>
            </a:r>
            <a:r>
              <a:rPr lang="en-US" sz="2800" dirty="0">
                <a:solidFill>
                  <a:schemeClr val="tx1"/>
                </a:solidFill>
              </a:rPr>
              <a:t>: 10.1038/nsmb.2965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 err="1">
                <a:solidFill>
                  <a:schemeClr val="tx1"/>
                </a:solidFill>
              </a:rPr>
              <a:t>Peptidomimetics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 err="1">
                <a:solidFill>
                  <a:schemeClr val="tx1"/>
                </a:solidFill>
              </a:rPr>
              <a:t>Mosberg</a:t>
            </a:r>
            <a:r>
              <a:rPr lang="en-US" altLang="en-US" sz="2800" dirty="0">
                <a:solidFill>
                  <a:schemeClr val="tx1"/>
                </a:solidFill>
              </a:rPr>
              <a:t>: J Med Chem. 2013, 56, 2139.</a:t>
            </a:r>
          </a:p>
        </p:txBody>
      </p:sp>
    </p:spTree>
    <p:extLst>
      <p:ext uri="{BB962C8B-B14F-4D97-AF65-F5344CB8AC3E}">
        <p14:creationId xmlns:p14="http://schemas.microsoft.com/office/powerpoint/2010/main" val="26913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990600" y="1073889"/>
            <a:ext cx="7391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600" b="1" dirty="0"/>
              <a:t>Opioids: Past, Present, and Future</a:t>
            </a:r>
            <a:endParaRPr lang="en-US" altLang="en-US" sz="3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04800" y="2440431"/>
            <a:ext cx="8305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dirty="0"/>
              <a:t>What is an opioid?</a:t>
            </a:r>
          </a:p>
          <a:p>
            <a:pPr algn="ctr"/>
            <a:r>
              <a:rPr lang="en-US" altLang="en-US" sz="4000" dirty="0"/>
              <a:t>How we got here</a:t>
            </a:r>
          </a:p>
          <a:p>
            <a:pPr algn="ctr"/>
            <a:r>
              <a:rPr lang="en-US" altLang="en-US" sz="4000" dirty="0"/>
              <a:t>Where we are now</a:t>
            </a:r>
          </a:p>
          <a:p>
            <a:pPr algn="ctr"/>
            <a:r>
              <a:rPr lang="en-US" altLang="en-US" sz="4000" dirty="0"/>
              <a:t>The future</a:t>
            </a:r>
          </a:p>
        </p:txBody>
      </p:sp>
    </p:spTree>
    <p:extLst>
      <p:ext uri="{BB962C8B-B14F-4D97-AF65-F5344CB8AC3E}">
        <p14:creationId xmlns:p14="http://schemas.microsoft.com/office/powerpoint/2010/main" val="18664132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22005" y="674946"/>
            <a:ext cx="7772400" cy="1029586"/>
          </a:xfrm>
        </p:spPr>
        <p:txBody>
          <a:bodyPr/>
          <a:lstStyle/>
          <a:p>
            <a:pPr eaLnBrk="1" hangingPunct="1"/>
            <a:r>
              <a:rPr lang="en-US" sz="3600" i="1" dirty="0"/>
              <a:t>Prediction of mu and delta efficacy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02513"/>
            <a:ext cx="62484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974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5388936" y="673395"/>
            <a:ext cx="3539754" cy="1029586"/>
          </a:xfrm>
        </p:spPr>
        <p:txBody>
          <a:bodyPr/>
          <a:lstStyle/>
          <a:p>
            <a:pPr eaLnBrk="1" hangingPunct="1"/>
            <a:r>
              <a:rPr lang="en-US" sz="3600" i="1" dirty="0"/>
              <a:t>UMB425 In vivo</a:t>
            </a:r>
          </a:p>
        </p:txBody>
      </p:sp>
      <p:pic>
        <p:nvPicPr>
          <p:cNvPr id="4" name="Picture 4" descr="C:\Users\Jason R. Healy\Desktop\UMB 425 Paper\Figure 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3" y="992372"/>
            <a:ext cx="4953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90066" y="1702981"/>
            <a:ext cx="33386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Male, Swiss Webster mice were given an ED</a:t>
            </a:r>
            <a:r>
              <a:rPr lang="en-US" sz="1600" baseline="-25000" dirty="0">
                <a:latin typeface="Tahoma" pitchFamily="34" charset="0"/>
                <a:ea typeface="Tahoma" pitchFamily="34" charset="0"/>
                <a:cs typeface="Tahoma" pitchFamily="34" charset="0"/>
              </a:rPr>
              <a:t>90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dose of morphine (15 mg/kg,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s.c.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) or UMB 425 (15 mg/kg,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s.c.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) twice daily (8 AM/8 PM) for 5 days. On Day 6, mice were challenged with varying doses of morphine or UMB 425 (0.1-20 mg/kg,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s.c.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) to determine opioid-induced tolerance. One-way ANOVA and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Dunnett’s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post-hoc tests were used to determine significance between treatment days for either morphine or UMB 425 (* p &lt; 0.05, ** p &lt; 0.01). Two-way ANOVA and </a:t>
            </a:r>
            <a:r>
              <a:rPr lang="en-US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Bonferroni’s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post-hoc tests were used to determine significance between groups (# p &lt; 0.05, ## p &lt; 0.01).</a:t>
            </a:r>
          </a:p>
        </p:txBody>
      </p:sp>
    </p:spTree>
    <p:extLst>
      <p:ext uri="{BB962C8B-B14F-4D97-AF65-F5344CB8AC3E}">
        <p14:creationId xmlns:p14="http://schemas.microsoft.com/office/powerpoint/2010/main" val="13062640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>
          <a:xfrm>
            <a:off x="685800" y="504825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i="1" dirty="0"/>
              <a:t>Conclusions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9972" y="1741966"/>
            <a:ext cx="7921255" cy="470136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600" dirty="0">
                <a:solidFill>
                  <a:schemeClr val="tx1"/>
                </a:solidFill>
              </a:rPr>
              <a:t>Three components came together to form a perfect storm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600" dirty="0">
                <a:solidFill>
                  <a:schemeClr val="tx1"/>
                </a:solidFill>
              </a:rPr>
              <a:t>Abuse liability includes reinforcement and dependence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600" dirty="0">
                <a:solidFill>
                  <a:schemeClr val="tx1"/>
                </a:solidFill>
              </a:rPr>
              <a:t>Formulations attenuate diversion (but not dependence)</a:t>
            </a: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6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/>
                </a:solidFill>
              </a:rPr>
              <a:t>New biological understandings are being utilized towards reducing dependence and reinforcement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4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901390" y="2903713"/>
            <a:ext cx="739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dirty="0"/>
              <a:t>Morphine-like analgesics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44190" y="3823182"/>
            <a:ext cx="83058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dirty="0"/>
              <a:t>Euphoria </a:t>
            </a:r>
          </a:p>
          <a:p>
            <a:pPr algn="ctr"/>
            <a:r>
              <a:rPr lang="en-US" altLang="en-US" sz="2800" dirty="0"/>
              <a:t>Respiratory Depression</a:t>
            </a:r>
          </a:p>
          <a:p>
            <a:pPr algn="ctr"/>
            <a:r>
              <a:rPr lang="en-US" altLang="en-US" sz="2800" dirty="0"/>
              <a:t>Constipation</a:t>
            </a:r>
          </a:p>
          <a:p>
            <a:pPr algn="ctr"/>
            <a:r>
              <a:rPr lang="en-US" altLang="en-US" sz="2800" dirty="0"/>
              <a:t>Nausea</a:t>
            </a:r>
          </a:p>
          <a:p>
            <a:pPr algn="ctr"/>
            <a:r>
              <a:rPr lang="en-US" altLang="en-US" sz="2800" dirty="0"/>
              <a:t>Dependence</a:t>
            </a:r>
          </a:p>
          <a:p>
            <a:pPr algn="ctr"/>
            <a:r>
              <a:rPr lang="en-US" altLang="en-US" sz="2800" dirty="0"/>
              <a:t>Tolerance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4190" y="1015440"/>
            <a:ext cx="8305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b="1" dirty="0"/>
              <a:t>Opioids and opiates</a:t>
            </a:r>
            <a:r>
              <a:rPr lang="en-US" altLang="en-US" sz="3600" dirty="0"/>
              <a:t>:</a:t>
            </a:r>
          </a:p>
          <a:p>
            <a:pPr algn="ctr"/>
            <a:r>
              <a:rPr lang="en-US" altLang="en-US" sz="3200" dirty="0"/>
              <a:t>Opium alkaloids (morphine, codeine) are opiates</a:t>
            </a:r>
          </a:p>
          <a:p>
            <a:pPr algn="ctr"/>
            <a:r>
              <a:rPr lang="en-US" altLang="en-US" sz="3200" dirty="0"/>
              <a:t>All others (oxycodone, fentanyl,…) are opioids</a:t>
            </a:r>
          </a:p>
        </p:txBody>
      </p:sp>
    </p:spTree>
    <p:extLst>
      <p:ext uri="{BB962C8B-B14F-4D97-AF65-F5344CB8AC3E}">
        <p14:creationId xmlns:p14="http://schemas.microsoft.com/office/powerpoint/2010/main" val="6224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50142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Opioid Receptor Types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1000" y="1653288"/>
            <a:ext cx="823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600" dirty="0"/>
              <a:t>Mu				Kappa				Delta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14400" y="2537416"/>
            <a:ext cx="82296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/>
              <a:t>Euphoria		        	Dysphoria          Convulsions</a:t>
            </a:r>
          </a:p>
          <a:p>
            <a:r>
              <a:rPr lang="en-US" altLang="en-US" sz="2800" dirty="0"/>
              <a:t>Respiratory		     Diuresis</a:t>
            </a:r>
          </a:p>
          <a:p>
            <a:r>
              <a:rPr lang="en-US" altLang="en-US" sz="2800" dirty="0"/>
              <a:t>    Depression</a:t>
            </a:r>
          </a:p>
          <a:p>
            <a:r>
              <a:rPr lang="en-US" altLang="en-US" sz="2800" dirty="0"/>
              <a:t>Dependence</a:t>
            </a:r>
          </a:p>
          <a:p>
            <a:r>
              <a:rPr lang="en-US" altLang="en-US" sz="2800" dirty="0"/>
              <a:t>Constipation							</a:t>
            </a:r>
          </a:p>
          <a:p>
            <a:endParaRPr lang="en-US" altLang="en-US" sz="2800" dirty="0"/>
          </a:p>
          <a:p>
            <a:endParaRPr lang="en-US" altLang="en-US" sz="2800" dirty="0"/>
          </a:p>
          <a:p>
            <a:r>
              <a:rPr lang="en-US" altLang="en-US" sz="2800" dirty="0"/>
              <a:t>ORL-1 – Opioid-like receptor – “4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” opioid receptor					</a:t>
            </a: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652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Mu opioid agonists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19100" y="2046767"/>
            <a:ext cx="8305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b="1" dirty="0"/>
              <a:t>Euphoria</a:t>
            </a:r>
            <a:r>
              <a:rPr lang="en-US" altLang="en-US" sz="2800" dirty="0"/>
              <a:t> – reinforcement, self-administration</a:t>
            </a:r>
          </a:p>
          <a:p>
            <a:pPr algn="ctr"/>
            <a:r>
              <a:rPr lang="en-US" altLang="en-US" sz="2800" dirty="0"/>
              <a:t>-	acute increases in dopamine </a:t>
            </a:r>
          </a:p>
          <a:p>
            <a:pPr algn="ctr"/>
            <a:endParaRPr lang="en-US" altLang="en-US" sz="2800" dirty="0"/>
          </a:p>
          <a:p>
            <a:pPr algn="ctr"/>
            <a:r>
              <a:rPr lang="en-US" altLang="en-US" sz="2800" b="1" dirty="0"/>
              <a:t>Dependence</a:t>
            </a:r>
            <a:r>
              <a:rPr lang="en-US" altLang="en-US" sz="2800" dirty="0"/>
              <a:t> – withdrawal signs on discontinuation</a:t>
            </a:r>
          </a:p>
          <a:p>
            <a:pPr algn="ctr"/>
            <a:r>
              <a:rPr lang="en-US" altLang="en-US" sz="2800" dirty="0"/>
              <a:t>-	chronic modulation of receptor signaling</a:t>
            </a:r>
          </a:p>
          <a:p>
            <a:pPr algn="ctr"/>
            <a:endParaRPr lang="en-US" altLang="en-US" sz="2800" dirty="0"/>
          </a:p>
          <a:p>
            <a:pPr algn="ctr"/>
            <a:endParaRPr lang="en-US" altLang="en-US" sz="2800" dirty="0"/>
          </a:p>
          <a:p>
            <a:pPr algn="ctr"/>
            <a:r>
              <a:rPr lang="en-US" altLang="en-US" sz="2800" dirty="0"/>
              <a:t>Mechanism:</a:t>
            </a:r>
          </a:p>
          <a:p>
            <a:pPr algn="ctr"/>
            <a:r>
              <a:rPr lang="en-US" altLang="en-US" sz="2800" dirty="0"/>
              <a:t>All through </a:t>
            </a:r>
            <a:r>
              <a:rPr lang="en-US" altLang="en-US" sz="2800" dirty="0" err="1"/>
              <a:t>agonism</a:t>
            </a:r>
            <a:r>
              <a:rPr lang="en-US" altLang="en-US" sz="2800" dirty="0"/>
              <a:t> at mu receptors</a:t>
            </a:r>
          </a:p>
        </p:txBody>
      </p:sp>
    </p:spTree>
    <p:extLst>
      <p:ext uri="{BB962C8B-B14F-4D97-AF65-F5344CB8AC3E}">
        <p14:creationId xmlns:p14="http://schemas.microsoft.com/office/powerpoint/2010/main" val="1407887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How we got here - Three factors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19100" y="2046767"/>
            <a:ext cx="861338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b="1" dirty="0"/>
              <a:t>Letter to the editor of NEJM in 1980</a:t>
            </a:r>
          </a:p>
          <a:p>
            <a:pPr algn="ctr"/>
            <a:r>
              <a:rPr lang="en-US" altLang="en-US" sz="2800" b="1" dirty="0">
                <a:hlinkClick r:id="rId2"/>
              </a:rPr>
              <a:t>http://www.nejm.org/doi/full/10.1056/NEJMc1700150</a:t>
            </a:r>
            <a:r>
              <a:rPr lang="en-US" altLang="en-US" sz="2800" b="1" dirty="0"/>
              <a:t> </a:t>
            </a:r>
          </a:p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/>
              <a:t>Joint commission</a:t>
            </a:r>
            <a:endParaRPr lang="en-US" altLang="en-US" sz="2800" dirty="0"/>
          </a:p>
          <a:p>
            <a:pPr algn="ctr"/>
            <a:r>
              <a:rPr lang="en-US" altLang="en-US" sz="2800" dirty="0"/>
              <a:t>Pain “may” be considered 5</a:t>
            </a:r>
            <a:r>
              <a:rPr lang="en-US" altLang="en-US" sz="2800" baseline="30000" dirty="0"/>
              <a:t>th</a:t>
            </a:r>
            <a:r>
              <a:rPr lang="en-US" altLang="en-US" sz="2800" dirty="0"/>
              <a:t> vital sign</a:t>
            </a:r>
          </a:p>
          <a:p>
            <a:pPr algn="ctr"/>
            <a:endParaRPr lang="en-US" altLang="en-US" sz="2800" dirty="0"/>
          </a:p>
          <a:p>
            <a:pPr algn="ctr"/>
            <a:r>
              <a:rPr lang="en-US" altLang="en-US" sz="2800" b="1" dirty="0"/>
              <a:t>Extended release formulations</a:t>
            </a:r>
            <a:endParaRPr lang="en-US" altLang="en-US" sz="2800" dirty="0"/>
          </a:p>
          <a:p>
            <a:pPr algn="ctr"/>
            <a:r>
              <a:rPr lang="en-US" altLang="en-US" sz="2800" dirty="0" err="1"/>
              <a:t>Oxycontin</a:t>
            </a:r>
            <a:endParaRPr lang="en-US" altLang="en-US" sz="2800" dirty="0"/>
          </a:p>
          <a:p>
            <a:pPr algn="ctr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02211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Where are now?</a:t>
            </a:r>
          </a:p>
          <a:p>
            <a:r>
              <a:rPr lang="en-US" altLang="en-US" sz="3600" b="1" dirty="0"/>
              <a:t>Formulations to Reduce Diversion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90600" y="1905000"/>
            <a:ext cx="73152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dirty="0"/>
              <a:t>Physical/chemical barrier</a:t>
            </a:r>
          </a:p>
          <a:p>
            <a:pPr algn="ctr"/>
            <a:r>
              <a:rPr lang="en-US" altLang="en-US" sz="2800" dirty="0"/>
              <a:t>Sequestered antagonist</a:t>
            </a:r>
          </a:p>
          <a:p>
            <a:pPr algn="ctr"/>
            <a:r>
              <a:rPr lang="en-US" altLang="en-US" sz="2800" dirty="0"/>
              <a:t>Aversive compounds</a:t>
            </a:r>
          </a:p>
          <a:p>
            <a:pPr algn="ctr"/>
            <a:r>
              <a:rPr lang="en-US" altLang="en-US" sz="2800" dirty="0"/>
              <a:t>Delivery system</a:t>
            </a:r>
          </a:p>
          <a:p>
            <a:pPr algn="ctr"/>
            <a:r>
              <a:rPr lang="en-US" altLang="en-US" sz="2800" dirty="0"/>
              <a:t>New molecular entities and prodrugs</a:t>
            </a:r>
          </a:p>
          <a:p>
            <a:pPr algn="ctr"/>
            <a:r>
              <a:rPr lang="en-US" altLang="en-US" sz="2800" dirty="0"/>
              <a:t>Combinations (of above)</a:t>
            </a:r>
          </a:p>
          <a:p>
            <a:pPr algn="ctr"/>
            <a:r>
              <a:rPr lang="en-US" altLang="en-US" sz="2800" dirty="0"/>
              <a:t>Novel approaches (other, not captured above)</a:t>
            </a:r>
          </a:p>
          <a:p>
            <a:endParaRPr lang="en-US" altLang="en-US" sz="2800" dirty="0"/>
          </a:p>
          <a:p>
            <a:pPr algn="ctr"/>
            <a:r>
              <a:rPr lang="en-US" altLang="en-US" dirty="0"/>
              <a:t>From:  www.fda.gov/downloads/Drugs/GuidanceComplianceRegulatoryInformation/Guidances/UCM334743.pdf</a:t>
            </a:r>
            <a:endParaRPr lang="en-US" altLang="en-US" sz="2800" dirty="0">
              <a:solidFill>
                <a:schemeClr val="tx2"/>
              </a:solidFill>
            </a:endParaRPr>
          </a:p>
          <a:p>
            <a:endParaRPr lang="en-US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14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3600" b="1" dirty="0"/>
              <a:t>Formulations to Reduce Diversion</a:t>
            </a: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990600" y="1905000"/>
            <a:ext cx="7315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800" dirty="0"/>
              <a:t>Physical/chemical barrier</a:t>
            </a:r>
          </a:p>
          <a:p>
            <a:pPr algn="ctr"/>
            <a:r>
              <a:rPr lang="en-US" altLang="en-US" sz="2800" dirty="0"/>
              <a:t>Sequestered antagonist</a:t>
            </a:r>
          </a:p>
          <a:p>
            <a:pPr algn="ctr"/>
            <a:r>
              <a:rPr lang="en-US" altLang="en-US" sz="2800" dirty="0"/>
              <a:t>Aversive compounds</a:t>
            </a:r>
          </a:p>
          <a:p>
            <a:pPr algn="ctr"/>
            <a:r>
              <a:rPr lang="en-US" altLang="en-US" sz="2800" dirty="0"/>
              <a:t>Delivery system</a:t>
            </a:r>
          </a:p>
          <a:p>
            <a:pPr algn="ctr"/>
            <a:r>
              <a:rPr lang="en-US" altLang="en-US" sz="2800" b="1" dirty="0"/>
              <a:t>Less diversion, but still </a:t>
            </a:r>
            <a:r>
              <a:rPr lang="en-US" altLang="en-US" sz="2800" b="1" dirty="0" err="1"/>
              <a:t>dependnece</a:t>
            </a:r>
            <a:endParaRPr lang="en-US" altLang="en-US" sz="2800" b="1" dirty="0"/>
          </a:p>
          <a:p>
            <a:pPr algn="ctr"/>
            <a:endParaRPr lang="en-US" altLang="en-US" sz="2800" dirty="0"/>
          </a:p>
          <a:p>
            <a:pPr algn="ctr"/>
            <a:r>
              <a:rPr lang="en-US" altLang="en-US" sz="2800" dirty="0"/>
              <a:t>New molecular entities and prodrugs</a:t>
            </a:r>
          </a:p>
          <a:p>
            <a:pPr algn="ctr"/>
            <a:r>
              <a:rPr lang="en-US" altLang="en-US" sz="2800" dirty="0"/>
              <a:t>Combinations (of above)</a:t>
            </a:r>
          </a:p>
          <a:p>
            <a:pPr algn="ctr"/>
            <a:r>
              <a:rPr lang="en-US" altLang="en-US" sz="2800" dirty="0"/>
              <a:t>Novel approaches (other, not captured above)</a:t>
            </a:r>
          </a:p>
          <a:p>
            <a:endParaRPr lang="en-US" alt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48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802</Words>
  <Application>Microsoft Office PowerPoint</Application>
  <PresentationFormat>On-screen Show (4:3)</PresentationFormat>
  <Paragraphs>220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Symbol</vt:lpstr>
      <vt:lpstr>Tahoma</vt:lpstr>
      <vt:lpstr>Times New Roman</vt:lpstr>
      <vt:lpstr>Office Theme</vt:lpstr>
      <vt:lpstr>CS ChemDraw Drawing</vt:lpstr>
      <vt:lpstr>Opioids: Past, Present, and Future   </vt:lpstr>
      <vt:lpstr>  Disclosure of Interest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Systems that modulate mu tolerance and dependence</vt:lpstr>
      <vt:lpstr>Systems that modulate mu tolerance and dependence</vt:lpstr>
      <vt:lpstr>PowerPoint Presentation</vt:lpstr>
      <vt:lpstr>PowerPoint Presentation</vt:lpstr>
      <vt:lpstr>Two opioids tethered (oligomers?)</vt:lpstr>
      <vt:lpstr>PowerPoint Presentation</vt:lpstr>
      <vt:lpstr>Prediction of mu and delta efficacy</vt:lpstr>
      <vt:lpstr>UMB425 In vivo</vt:lpstr>
      <vt:lpstr>Conclusions</vt:lpstr>
    </vt:vector>
  </TitlesOfParts>
  <Company>Univ of Maryland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Susan Bain</cp:lastModifiedBy>
  <cp:revision>193</cp:revision>
  <cp:lastPrinted>2012-11-01T15:46:09Z</cp:lastPrinted>
  <dcterms:created xsi:type="dcterms:W3CDTF">2011-06-23T16:45:43Z</dcterms:created>
  <dcterms:modified xsi:type="dcterms:W3CDTF">2018-02-20T14:34:10Z</dcterms:modified>
</cp:coreProperties>
</file>